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  <p:sldMasterId id="2147483687" r:id="rId3"/>
    <p:sldMasterId id="2147483706" r:id="rId4"/>
  </p:sldMasterIdLst>
  <p:notesMasterIdLst>
    <p:notesMasterId r:id="rId23"/>
  </p:notesMasterIdLst>
  <p:sldIdLst>
    <p:sldId id="259" r:id="rId5"/>
    <p:sldId id="262" r:id="rId6"/>
    <p:sldId id="264" r:id="rId7"/>
    <p:sldId id="459" r:id="rId8"/>
    <p:sldId id="266" r:id="rId9"/>
    <p:sldId id="285" r:id="rId10"/>
    <p:sldId id="461" r:id="rId11"/>
    <p:sldId id="462" r:id="rId12"/>
    <p:sldId id="458" r:id="rId13"/>
    <p:sldId id="457" r:id="rId14"/>
    <p:sldId id="455" r:id="rId15"/>
    <p:sldId id="270" r:id="rId16"/>
    <p:sldId id="456" r:id="rId17"/>
    <p:sldId id="278" r:id="rId18"/>
    <p:sldId id="276" r:id="rId19"/>
    <p:sldId id="289" r:id="rId20"/>
    <p:sldId id="460" r:id="rId21"/>
    <p:sldId id="421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IBM Plex Sans" panose="020B0503050203000203" pitchFamily="34" charset="0"/>
      <p:regular r:id="rId28"/>
      <p:bold r:id="rId29"/>
      <p:italic r:id="rId30"/>
      <p:boldItalic r:id="rId31"/>
    </p:embeddedFont>
    <p:embeddedFont>
      <p:font typeface="IBM Plex Sans SemiBold" panose="020B0703050203000203" pitchFamily="34" charset="0"/>
      <p:regular r:id="rId32"/>
      <p:bold r:id="rId33"/>
      <p:italic r:id="rId34"/>
      <p:bold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FEC2AA-44B3-4595-B644-2A37F13229DA}">
  <a:tblStyle styleId="{D9FEC2AA-44B3-4595-B644-2A37F13229DA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95F9F7A1-D485-4B60-BE4F-9DEAD4D22C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17.xml"/><Relationship Id="rId34" Type="http://schemas.openxmlformats.org/officeDocument/2006/relationships/font" Target="fonts/font11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d5e2eb92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1d5e2eb929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534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532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31477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2452ba429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2452ba429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2452ba429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2452ba429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2452ba4294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2452ba4294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35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d5e2eb929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1d5e2eb929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d5e2eb929_0_1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d5e2eb929_0_1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2452ba429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2452ba429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77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dc93cbcf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dc93cbcf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dc93cbcf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dc93cbcf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041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dc93cbcf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dc93cbcf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185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684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1_Title slide 5_2_1_4_1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1_Title slide 5_2_1_12_1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1_Title slide 5_2_1_12_1_1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13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14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15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Title 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162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ctrTitle"/>
          </p:nvPr>
        </p:nvSpPr>
        <p:spPr>
          <a:xfrm>
            <a:off x="685800" y="1594486"/>
            <a:ext cx="7772453" cy="108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1371601" y="2880361"/>
            <a:ext cx="6400859" cy="128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7896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559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00494" lvl="0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00988" lvl="1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601481" lvl="2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801974" lvl="3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002468" lvl="4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202962" lvl="5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403456" lvl="6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603949" lvl="7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1804443" lvl="8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282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8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00494" lvl="0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00988" lvl="1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601481" lvl="2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801974" lvl="3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002468" lvl="4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202962" lvl="5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403456" lvl="6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603949" lvl="7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1804443" lvl="8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8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00494" lvl="0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00988" lvl="1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601481" lvl="2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801974" lvl="3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002468" lvl="4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202962" lvl="5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403456" lvl="6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603949" lvl="7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1804443" lvl="8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502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1471" y="4623406"/>
            <a:ext cx="628650" cy="9525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35" y="345052"/>
            <a:ext cx="8107730" cy="58839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68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1D01AB8D-1249-AB44-A3E1-A9436A8DE44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8137" y="1410098"/>
            <a:ext cx="8107730" cy="1764904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318769" indent="-318769">
              <a:lnSpc>
                <a:spcPts val="2189"/>
              </a:lnSpc>
              <a:buClr>
                <a:srgbClr val="6E32E0"/>
              </a:buClr>
              <a:buSzPct val="150000"/>
              <a:buFont typeface="+mj-lt"/>
              <a:buAutoNum type="arabicPeriod"/>
              <a:defRPr sz="1534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18769" indent="0">
              <a:buNone/>
              <a:defRPr sz="977"/>
            </a:lvl2pPr>
            <a:lvl3pPr marL="637537" indent="0">
              <a:buNone/>
              <a:defRPr sz="837"/>
            </a:lvl3pPr>
            <a:lvl4pPr marL="956305" indent="0">
              <a:buNone/>
              <a:defRPr sz="698"/>
            </a:lvl4pPr>
            <a:lvl5pPr marL="1275073" indent="0">
              <a:buNone/>
              <a:defRPr sz="698"/>
            </a:lvl5pPr>
            <a:lvl6pPr marL="1593841" indent="0">
              <a:buNone/>
              <a:defRPr sz="698"/>
            </a:lvl6pPr>
            <a:lvl7pPr marL="1912610" indent="0">
              <a:buNone/>
              <a:defRPr sz="698"/>
            </a:lvl7pPr>
            <a:lvl8pPr marL="2231378" indent="0">
              <a:buNone/>
              <a:defRPr sz="698"/>
            </a:lvl8pPr>
            <a:lvl9pPr marL="2550146" indent="0">
              <a:buNone/>
              <a:defRPr sz="698"/>
            </a:lvl9pPr>
          </a:lstStyle>
          <a:p>
            <a:r>
              <a:rPr lang="ru-RU" dirty="0"/>
              <a:t>Образец текста
Второй уровень
Третий уровень</a:t>
            </a:r>
            <a:br>
              <a:rPr lang="ru-RU" dirty="0"/>
            </a:br>
            <a:br>
              <a:rPr lang="ru-RU" dirty="0"/>
            </a:br>
            <a:r>
              <a:rPr lang="ru-RU" dirty="0"/>
              <a:t>
Четвертый уровень
Пятый уровень</a:t>
            </a:r>
          </a:p>
          <a:p>
            <a:r>
              <a:rPr lang="ru-RU" dirty="0"/>
              <a:t>Шестой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52986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Титульный слайд (фиолетовый фон)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479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Титульный слайд (зеленый фон)">
    <p:bg>
      <p:bgPr>
        <a:solidFill>
          <a:srgbClr val="252525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039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2_Карточка преподавателя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3236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3_План курса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98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4_План курса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2729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4_Заголовок + абзац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2526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4_Заголовок + абзац в 2 столбца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0131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5_Пустой слайд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2627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5 Пустой слайд (бежевый фон слева)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73336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5 Пустой слайд (бежевый фон справа)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7070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6_Отбивка (текст слева)">
    <p:bg>
      <p:bgPr>
        <a:solidFill>
          <a:srgbClr val="252525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03569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6_Отбивка (текст по центру)">
    <p:bg>
      <p:bgPr>
        <a:solidFill>
          <a:srgbClr val="8D46F6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273343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5DB56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7504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252525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415441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6_Отбивка &quot;вопросы?&quot;">
    <p:bg>
      <p:bgPr>
        <a:solidFill>
          <a:srgbClr val="25252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28104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6_Отбивка-вопрос">
    <p:bg>
      <p:bgPr>
        <a:solidFill>
          <a:srgbClr val="252525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038815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6_Отбивка 2">
    <p:bg>
      <p:bgPr>
        <a:solidFill>
          <a:srgbClr val="8D46F6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23162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6_Отбивка 2 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008209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6_Отбивка 2 1 1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51247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6_Отбивка 2 1 1 1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913330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2_Заголовок в одну строку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3943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4 Пустой слайд 1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2882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4 Пустой слайд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68931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4 Пустой слайд 2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5669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4 Пустой слайд 3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3566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5" r:id="rId2"/>
    <p:sldLayoutId id="2147483667" r:id="rId3"/>
    <p:sldLayoutId id="2147483668" r:id="rId4"/>
    <p:sldLayoutId id="2147483669" r:id="rId5"/>
    <p:sldLayoutId id="2147483680" r:id="rId6"/>
    <p:sldLayoutId id="2147483682" r:id="rId7"/>
    <p:sldLayoutId id="2147483683" r:id="rId8"/>
    <p:sldLayoutId id="214748368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46" cy="514299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89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559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614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4667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99466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  <p:sldLayoutId id="2147483727" r:id="rId21"/>
    <p:sldLayoutId id="2147483728" r:id="rId22"/>
    <p:sldLayoutId id="2147483729" r:id="rId23"/>
    <p:sldLayoutId id="2147483730" r:id="rId24"/>
    <p:sldLayoutId id="2147483731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6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3"/>
          <p:cNvSpPr txBox="1">
            <a:spLocks noGrp="1"/>
          </p:cNvSpPr>
          <p:nvPr>
            <p:ph type="title"/>
          </p:nvPr>
        </p:nvSpPr>
        <p:spPr>
          <a:xfrm>
            <a:off x="539999" y="720000"/>
            <a:ext cx="4698427" cy="25521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12700" marR="11811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</a:t>
            </a:r>
            <a:br>
              <a:rPr lang="en-US" dirty="0"/>
            </a:br>
            <a:r>
              <a:rPr lang="en-US" sz="2800" dirty="0"/>
              <a:t>Project Manager</a:t>
            </a:r>
            <a:endParaRPr dirty="0"/>
          </a:p>
        </p:txBody>
      </p:sp>
      <p:sp>
        <p:nvSpPr>
          <p:cNvPr id="227" name="Google Shape;227;p43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40007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Семинар 1. С чего начать свой проект</a:t>
            </a:r>
            <a:endParaRPr sz="1400" dirty="0"/>
          </a:p>
        </p:txBody>
      </p:sp>
      <p:pic>
        <p:nvPicPr>
          <p:cNvPr id="228" name="Google Shape;2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600" y="846738"/>
            <a:ext cx="4447201" cy="368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Жизненный цикл проекта	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16" name="Google Shape;463;g1104681526f_0_282">
            <a:extLst>
              <a:ext uri="{FF2B5EF4-FFF2-40B4-BE49-F238E27FC236}">
                <a16:creationId xmlns:a16="http://schemas.microsoft.com/office/drawing/2014/main" id="{F43D6984-7ECC-46F6-BD3B-307984B8C192}"/>
              </a:ext>
            </a:extLst>
          </p:cNvPr>
          <p:cNvSpPr txBox="1">
            <a:spLocks/>
          </p:cNvSpPr>
          <p:nvPr/>
        </p:nvSpPr>
        <p:spPr>
          <a:xfrm>
            <a:off x="5158395" y="1275552"/>
            <a:ext cx="3587858" cy="345918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sym typeface="Arial"/>
              </a:rPr>
              <a:t>Управление продуктом (Product Management)</a:t>
            </a: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sym typeface="Arial"/>
              </a:rPr>
              <a:t> – процесс генерации</a:t>
            </a: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IBM Plex Sans" panose="020B0503050203000203" pitchFamily="34" charset="0"/>
                <a:sym typeface="Arial"/>
              </a:rPr>
              <a:t>, планирования, разработки, тестирования, запуска и вывода продукта на рынок.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sym typeface="Arial"/>
              </a:rPr>
              <a:t>Менеджер продукта (Product Manager) </a:t>
            </a: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sym typeface="Arial"/>
              </a:rPr>
              <a:t>–</a:t>
            </a:r>
            <a:r>
              <a:rPr kumimoji="0" lang="ru-RU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sym typeface="Arial"/>
              </a:rPr>
              <a:t> </a:t>
            </a: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sym typeface="Arial"/>
              </a:rPr>
              <a:t>профессионал, в обязанности которого входит создание и поддержание оптимальной </a:t>
            </a: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FF"/>
                </a:highlight>
                <a:uLnTx/>
                <a:uFillTx/>
                <a:latin typeface="IBM Plex Sans" panose="020B0503050203000203" pitchFamily="34" charset="0"/>
                <a:sym typeface="Arial"/>
              </a:rPr>
              <a:t>ценности продукта </a:t>
            </a: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highlight>
                  <a:srgbClr val="FFFFFF"/>
                </a:highlight>
                <a:uLnTx/>
                <a:uFillTx/>
                <a:latin typeface="IBM Plex Sans" panose="020B0503050203000203" pitchFamily="34" charset="0"/>
                <a:sym typeface="Arial"/>
              </a:rPr>
              <a:t>на протяжении его жизненного цикла.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202124"/>
              </a:solidFill>
              <a:effectLst/>
              <a:highlight>
                <a:srgbClr val="FFFFFF"/>
              </a:highlight>
              <a:uLnTx/>
              <a:uFillTx/>
              <a:latin typeface="IBM Plex Sans" panose="020B0503050203000203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ru-RU" sz="1200" b="0" i="0" u="none" strike="noStrike" kern="0" cap="none" spc="0" normalizeH="0" baseline="0" noProof="0" dirty="0">
              <a:ln>
                <a:noFill/>
              </a:ln>
              <a:solidFill>
                <a:srgbClr val="202124"/>
              </a:solidFill>
              <a:effectLst/>
              <a:highlight>
                <a:srgbClr val="FFFFFF"/>
              </a:highlight>
              <a:uLnTx/>
              <a:uFillTx/>
              <a:latin typeface="IBM Plex Sans" panose="020B0503050203000203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sym typeface="Arial"/>
              </a:rPr>
              <a:t>Управление проектом (Project Management)</a:t>
            </a: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sym typeface="Arial"/>
              </a:rPr>
              <a:t> – приложение знаний, навыков, инструментов и методов к работам проекта для удовлетворения требований, предъявляемых к проекту.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3300"/>
              <a:buFont typeface="Arial"/>
              <a:buNone/>
              <a:tabLst/>
              <a:defRPr/>
            </a:pPr>
            <a:r>
              <a:rPr kumimoji="0" lang="ru-RU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sym typeface="Arial"/>
              </a:rPr>
              <a:t>Менеджер проекта (Project Manager)</a:t>
            </a: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sym typeface="Arial"/>
              </a:rPr>
              <a:t> – профессионал, осуществляющий управление проектом, командой проекта и ответственный за достижение целей проекта.</a:t>
            </a:r>
            <a:endParaRPr kumimoji="0" lang="ru-RU" sz="1200" b="0" i="0" u="none" strike="noStrike" kern="0" cap="none" spc="0" normalizeH="0" baseline="0" noProof="0" dirty="0">
              <a:ln>
                <a:noFill/>
              </a:ln>
              <a:solidFill>
                <a:srgbClr val="202124"/>
              </a:solidFill>
              <a:effectLst/>
              <a:highlight>
                <a:srgbClr val="FFFFFF"/>
              </a:highlight>
              <a:uLnTx/>
              <a:uFillTx/>
              <a:latin typeface="IBM Plex Sans" panose="020B0503050203000203" pitchFamily="34" charset="0"/>
              <a:sym typeface="Arial"/>
            </a:endParaRPr>
          </a:p>
        </p:txBody>
      </p:sp>
      <p:sp>
        <p:nvSpPr>
          <p:cNvPr id="17" name="Google Shape;467;g1104681526f_0_282">
            <a:extLst>
              <a:ext uri="{FF2B5EF4-FFF2-40B4-BE49-F238E27FC236}">
                <a16:creationId xmlns:a16="http://schemas.microsoft.com/office/drawing/2014/main" id="{C7E322C5-6216-4470-98BE-EFD6B60E5EF8}"/>
              </a:ext>
            </a:extLst>
          </p:cNvPr>
          <p:cNvSpPr txBox="1">
            <a:spLocks/>
          </p:cNvSpPr>
          <p:nvPr/>
        </p:nvSpPr>
        <p:spPr>
          <a:xfrm>
            <a:off x="3572188" y="1275552"/>
            <a:ext cx="1550930" cy="71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400" b="1" i="0" u="none" strike="noStrike" kern="0" cap="none" spc="0" normalizeH="0" baseline="0" noProof="0" dirty="0">
                <a:ln>
                  <a:noFill/>
                </a:ln>
                <a:solidFill>
                  <a:srgbClr val="1BAFA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Кто отвечает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400" b="1" i="0" u="none" strike="noStrike" kern="0" cap="none" spc="0" normalizeH="0" baseline="0" noProof="0" dirty="0">
                <a:ln>
                  <a:noFill/>
                </a:ln>
                <a:solidFill>
                  <a:srgbClr val="1BAFA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за продукт?</a:t>
            </a:r>
            <a:endParaRPr kumimoji="0" lang="ru-RU" sz="1400" b="1" i="0" u="none" strike="noStrike" kern="0" cap="none" spc="0" normalizeH="0" baseline="0" noProof="0" dirty="0">
              <a:ln>
                <a:noFill/>
              </a:ln>
              <a:solidFill>
                <a:srgbClr val="1BAFAF"/>
              </a:solidFill>
              <a:effectLst/>
              <a:highlight>
                <a:srgbClr val="FFFFFF"/>
              </a:highlight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" name="Google Shape;468;g1104681526f_0_282">
            <a:extLst>
              <a:ext uri="{FF2B5EF4-FFF2-40B4-BE49-F238E27FC236}">
                <a16:creationId xmlns:a16="http://schemas.microsoft.com/office/drawing/2014/main" id="{79DAF802-C521-46CE-A626-E23E3EE97A34}"/>
              </a:ext>
            </a:extLst>
          </p:cNvPr>
          <p:cNvSpPr txBox="1">
            <a:spLocks/>
          </p:cNvSpPr>
          <p:nvPr/>
        </p:nvSpPr>
        <p:spPr>
          <a:xfrm>
            <a:off x="3572188" y="3172726"/>
            <a:ext cx="1550930" cy="71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400" b="1" i="0" u="none" strike="noStrike" kern="0" cap="none" spc="0" normalizeH="0" baseline="0" noProof="0" dirty="0">
                <a:ln>
                  <a:noFill/>
                </a:ln>
                <a:solidFill>
                  <a:srgbClr val="6439E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Кто отвечает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400" b="1" i="0" u="none" strike="noStrike" kern="0" cap="none" spc="0" normalizeH="0" baseline="0" noProof="0" dirty="0">
                <a:ln>
                  <a:noFill/>
                </a:ln>
                <a:solidFill>
                  <a:srgbClr val="6439E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за проект?</a:t>
            </a:r>
            <a:endParaRPr kumimoji="0" lang="ru-RU" sz="1400" b="1" i="0" u="none" strike="noStrike" kern="0" cap="none" spc="0" normalizeH="0" baseline="0" noProof="0" dirty="0">
              <a:ln>
                <a:noFill/>
              </a:ln>
              <a:solidFill>
                <a:srgbClr val="6439E6"/>
              </a:solidFill>
              <a:effectLst/>
              <a:highlight>
                <a:srgbClr val="FFFFFF"/>
              </a:highlight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2EAC0DD7-EFA1-4DA3-9E30-7029F07F1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0" y="1275552"/>
            <a:ext cx="2007795" cy="134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4C6FAA22-5D16-4933-B6E5-633B68BEB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747" y="3172726"/>
            <a:ext cx="2732912" cy="126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72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С чего начать свой первый проект?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71659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Жизненный цикл проекта	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18" name="Google Shape;383;p5">
            <a:extLst>
              <a:ext uri="{FF2B5EF4-FFF2-40B4-BE49-F238E27FC236}">
                <a16:creationId xmlns:a16="http://schemas.microsoft.com/office/drawing/2014/main" id="{FFFE6108-761C-4491-98C5-8D11D5C711F7}"/>
              </a:ext>
            </a:extLst>
          </p:cNvPr>
          <p:cNvSpPr txBox="1"/>
          <p:nvPr/>
        </p:nvSpPr>
        <p:spPr>
          <a:xfrm>
            <a:off x="540000" y="1210200"/>
            <a:ext cx="6488188" cy="3539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Tx/>
              <a:buNone/>
              <a:defRPr/>
            </a:pPr>
            <a:r>
              <a:rPr lang="ru-RU" sz="1600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это набор фаз, через которые проходит проект с момента его начала до момента завершения.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Tx/>
              <a:buNone/>
              <a:defRPr/>
            </a:pPr>
            <a:endParaRPr lang="ru-RU" sz="1600" kern="1200" dirty="0">
              <a:latin typeface="IBM Plex Sans" panose="020B0503050203000203" pitchFamily="34" charset="0"/>
              <a:ea typeface="IBM Plex Sans" panose="020B0503050203000203" pitchFamily="34" charset="0"/>
              <a:cs typeface="IBM Plex Sans" panose="020B050305020300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Tx/>
              <a:buNone/>
              <a:defRPr/>
            </a:pPr>
            <a:r>
              <a:rPr lang="ru-RU" sz="1600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Жизненный цикл проекта состоит из следующих фаз:</a:t>
            </a:r>
          </a:p>
          <a:p>
            <a:pPr marL="447675" indent="-447675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/>
            </a:pPr>
            <a:r>
              <a:rPr lang="ru-RU" sz="1600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Инициация</a:t>
            </a:r>
          </a:p>
          <a:p>
            <a:pPr marL="447675" indent="-447675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/>
            </a:pPr>
            <a:r>
              <a:rPr lang="ru-RU" sz="1600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Планирование</a:t>
            </a:r>
          </a:p>
          <a:p>
            <a:pPr marL="447675" indent="-447675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/>
            </a:pPr>
            <a:r>
              <a:rPr lang="ru-RU" sz="1600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Реализация</a:t>
            </a:r>
          </a:p>
          <a:p>
            <a:pPr marL="447675" indent="-447675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/>
            </a:pPr>
            <a:r>
              <a:rPr lang="ru-RU" sz="1600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Завершение</a:t>
            </a:r>
          </a:p>
          <a:p>
            <a:pPr marL="447675" indent="-447675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/>
            </a:pPr>
            <a:endParaRPr lang="ru-RU" sz="1600" kern="1200" dirty="0">
              <a:latin typeface="IBM Plex Sans" panose="020B0503050203000203" pitchFamily="34" charset="0"/>
              <a:ea typeface="IBM Plex Sans" panose="020B0503050203000203" pitchFamily="34" charset="0"/>
              <a:cs typeface="IBM Plex Sans" panose="020B0503050203000203" pitchFamily="34" charset="0"/>
            </a:endParaRPr>
          </a:p>
        </p:txBody>
      </p:sp>
      <p:sp>
        <p:nvSpPr>
          <p:cNvPr id="19" name="Правая фигурная скобка 18">
            <a:extLst>
              <a:ext uri="{FF2B5EF4-FFF2-40B4-BE49-F238E27FC236}">
                <a16:creationId xmlns:a16="http://schemas.microsoft.com/office/drawing/2014/main" id="{88B86CAD-2588-44EC-8422-63F235A3D8D0}"/>
              </a:ext>
            </a:extLst>
          </p:cNvPr>
          <p:cNvSpPr/>
          <p:nvPr/>
        </p:nvSpPr>
        <p:spPr>
          <a:xfrm>
            <a:off x="2495304" y="2789696"/>
            <a:ext cx="512314" cy="1410346"/>
          </a:xfrm>
          <a:prstGeom prst="rightBrac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333CBA19-93EE-4241-87D8-E759E55FB46D}"/>
              </a:ext>
            </a:extLst>
          </p:cNvPr>
          <p:cNvSpPr/>
          <p:nvPr/>
        </p:nvSpPr>
        <p:spPr>
          <a:xfrm>
            <a:off x="4101103" y="3076429"/>
            <a:ext cx="2396897" cy="836880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Мониторинг и контроль</a:t>
            </a:r>
          </a:p>
        </p:txBody>
      </p:sp>
      <p:sp>
        <p:nvSpPr>
          <p:cNvPr id="21" name="Стрелка: влево 20">
            <a:extLst>
              <a:ext uri="{FF2B5EF4-FFF2-40B4-BE49-F238E27FC236}">
                <a16:creationId xmlns:a16="http://schemas.microsoft.com/office/drawing/2014/main" id="{6073C67C-4F75-44FF-813B-C4E0498523CC}"/>
              </a:ext>
            </a:extLst>
          </p:cNvPr>
          <p:cNvSpPr/>
          <p:nvPr/>
        </p:nvSpPr>
        <p:spPr>
          <a:xfrm>
            <a:off x="3096462" y="3387270"/>
            <a:ext cx="879428" cy="215198"/>
          </a:xfrm>
          <a:prstGeom prst="leftArrow">
            <a:avLst/>
          </a:prstGeom>
          <a:solidFill>
            <a:srgbClr val="FFFFFF"/>
          </a:solidFill>
          <a:ln w="25400" cap="flat" cmpd="sng" algn="ctr">
            <a:solidFill>
              <a:srgbClr val="F7964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C36C321-97DB-4F2D-93D6-8C9DAE20B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351" y="3005578"/>
            <a:ext cx="2396897" cy="17872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4700D67-BC04-4DC8-BA51-1DC26AB2F38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0000" y="612183"/>
            <a:ext cx="7224651" cy="423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19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2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Кейсы</a:t>
            </a:r>
          </a:p>
        </p:txBody>
      </p:sp>
      <p:sp>
        <p:nvSpPr>
          <p:cNvPr id="463" name="Google Shape;463;p6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B7046AF-0992-4E0A-982A-0CD9F40E6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103" y="1295700"/>
            <a:ext cx="4450728" cy="288867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0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</a:t>
            </a: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ейс 1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47" name="Google Shape;447;p60"/>
          <p:cNvSpPr txBox="1"/>
          <p:nvPr/>
        </p:nvSpPr>
        <p:spPr>
          <a:xfrm>
            <a:off x="541776" y="1260000"/>
            <a:ext cx="3852000" cy="572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600" b="0" i="0" u="none" strike="noStrike" cap="none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Вас назначили </a:t>
            </a:r>
            <a:r>
              <a:rPr lang="en-US" sz="1600" b="0" i="0" u="none" strike="noStrike" cap="none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Project manager</a:t>
            </a:r>
            <a:r>
              <a:rPr lang="ru-RU" sz="1600" b="0" i="0" u="none" strike="noStrike" cap="none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-ом проекта по разработке </a:t>
            </a:r>
            <a:r>
              <a:rPr lang="ru-RU" sz="1600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мобильной игры</a:t>
            </a:r>
            <a:endParaRPr lang="ru-RU" sz="16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8" name="Google Shape;448;p60"/>
          <p:cNvSpPr txBox="1"/>
          <p:nvPr/>
        </p:nvSpPr>
        <p:spPr>
          <a:xfrm>
            <a:off x="540000" y="2217807"/>
            <a:ext cx="3558926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ru-RU" sz="2000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 чего начнёте?</a:t>
            </a:r>
            <a:endParaRPr sz="2000" b="1" dirty="0">
              <a:solidFill>
                <a:schemeClr val="accent1"/>
              </a:solidFill>
            </a:endParaRPr>
          </a:p>
        </p:txBody>
      </p:sp>
      <p:sp>
        <p:nvSpPr>
          <p:cNvPr id="449" name="Google Shape;449;p6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7" name="Google Shape;1090;p104" descr="preencoded.png">
            <a:extLst>
              <a:ext uri="{FF2B5EF4-FFF2-40B4-BE49-F238E27FC236}">
                <a16:creationId xmlns:a16="http://schemas.microsoft.com/office/drawing/2014/main" id="{46F7BA3E-6C49-490A-9B75-607F72BC312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0943" y="1171799"/>
            <a:ext cx="3852000" cy="2485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3"/>
          <p:cNvSpPr txBox="1"/>
          <p:nvPr/>
        </p:nvSpPr>
        <p:spPr>
          <a:xfrm>
            <a:off x="4752000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Кейс 2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41" name="Google Shape;541;p73"/>
          <p:cNvSpPr txBox="1"/>
          <p:nvPr/>
        </p:nvSpPr>
        <p:spPr>
          <a:xfrm>
            <a:off x="4752001" y="1260000"/>
            <a:ext cx="3852000" cy="142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+mj-lt"/>
              <a:buAutoNum type="arabicPeriod"/>
            </a:pPr>
            <a:r>
              <a:rPr lang="ru-RU" sz="1600" b="0" i="0" u="none" strike="noStrike" cap="none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разобьёте предыдущий проект по разработке мобильной игры на основные фазы</a:t>
            </a:r>
            <a:r>
              <a:rPr lang="ru-RU" sz="1600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 Жизненного цикла?</a:t>
            </a: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+mj-lt"/>
              <a:buAutoNum type="arabicPeriod"/>
            </a:pPr>
            <a:endParaRPr lang="ru-RU" sz="1600" b="0" i="0" u="none" strike="noStrike" cap="none" dirty="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+mj-lt"/>
              <a:buAutoNum type="arabicPeriod"/>
            </a:pPr>
            <a:r>
              <a:rPr lang="ru-RU" sz="1600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будете делать на этих фазах?</a:t>
            </a:r>
            <a:endParaRPr lang="ru-RU" sz="1600" b="0" i="0" u="none" strike="noStrike" cap="none" dirty="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4" name="Google Shape;544;p7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7" name="Google Shape;1091;p104" descr="preencoded.png">
            <a:extLst>
              <a:ext uri="{FF2B5EF4-FFF2-40B4-BE49-F238E27FC236}">
                <a16:creationId xmlns:a16="http://schemas.microsoft.com/office/drawing/2014/main" id="{4FDA92AD-4352-478A-BDF2-EA8F6EECB82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7791" y="1404274"/>
            <a:ext cx="3294277" cy="2222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Поделитесь с нами обратной связью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18" name="Google Shape;383;p5">
            <a:extLst>
              <a:ext uri="{FF2B5EF4-FFF2-40B4-BE49-F238E27FC236}">
                <a16:creationId xmlns:a16="http://schemas.microsoft.com/office/drawing/2014/main" id="{FFFE6108-761C-4491-98C5-8D11D5C711F7}"/>
              </a:ext>
            </a:extLst>
          </p:cNvPr>
          <p:cNvSpPr txBox="1"/>
          <p:nvPr/>
        </p:nvSpPr>
        <p:spPr>
          <a:xfrm>
            <a:off x="540000" y="1210200"/>
            <a:ext cx="6488188" cy="169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Tx/>
              <a:buNone/>
              <a:defRPr/>
            </a:pPr>
            <a:r>
              <a:rPr lang="ru-RU" sz="1600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В формате </a:t>
            </a:r>
            <a:r>
              <a:rPr lang="ru-RU" sz="1600" b="1" kern="1200" dirty="0">
                <a:solidFill>
                  <a:schemeClr val="accent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ДТП</a:t>
            </a:r>
          </a:p>
          <a:p>
            <a:pPr marL="447675" indent="-447675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/>
            </a:pPr>
            <a:r>
              <a:rPr lang="ru-RU" sz="1600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Достижения </a:t>
            </a:r>
          </a:p>
          <a:p>
            <a:pPr marL="447675" indent="-447675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/>
            </a:pPr>
            <a:r>
              <a:rPr lang="ru-RU" sz="1600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Трудности</a:t>
            </a:r>
          </a:p>
          <a:p>
            <a:pPr marL="447675" indent="-447675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defRPr/>
            </a:pPr>
            <a:r>
              <a:rPr lang="ru-RU" sz="1600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Предложения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5A3ADB-7295-43BF-B01F-AAF52E0E0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55" y="2703942"/>
            <a:ext cx="5261945" cy="195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10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20365C1-562E-4A24-9A2B-1703F5C74B2B}"/>
              </a:ext>
            </a:extLst>
          </p:cNvPr>
          <p:cNvSpPr/>
          <p:nvPr/>
        </p:nvSpPr>
        <p:spPr>
          <a:xfrm>
            <a:off x="1104959" y="1635048"/>
            <a:ext cx="7116252" cy="756878"/>
          </a:xfrm>
          <a:prstGeom prst="rect">
            <a:avLst/>
          </a:prstGeom>
          <a:noFill/>
        </p:spPr>
        <p:txBody>
          <a:bodyPr wrap="none" lIns="63758" tIns="31879" rIns="63758" bIns="31879">
            <a:spAutoFit/>
          </a:bodyPr>
          <a:lstStyle/>
          <a:p>
            <a:pPr algn="ctr" defTabSz="386621">
              <a:defRPr/>
            </a:pPr>
            <a:r>
              <a:rPr lang="ru-RU" sz="45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IBM Plex Sans SemiBold" panose="020B0604020202020204" charset="0"/>
                <a:ea typeface="+mn-ea"/>
              </a:rPr>
              <a:t>Благодарю за внимание!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52D43F-6105-4287-B8CB-BBDED047C39E}"/>
              </a:ext>
            </a:extLst>
          </p:cNvPr>
          <p:cNvSpPr txBox="1"/>
          <p:nvPr/>
        </p:nvSpPr>
        <p:spPr>
          <a:xfrm>
            <a:off x="4060556" y="3010747"/>
            <a:ext cx="441976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86621">
              <a:defRPr/>
            </a:pPr>
            <a:r>
              <a:rPr lang="ru-RU" sz="1500" b="1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Мои контакты:</a:t>
            </a:r>
          </a:p>
          <a:p>
            <a:pPr defTabSz="386621">
              <a:defRPr/>
            </a:pPr>
            <a:endParaRPr lang="ru-RU" sz="1500" b="1" dirty="0">
              <a:solidFill>
                <a:srgbClr val="FFFFFF"/>
              </a:solidFill>
              <a:latin typeface="IBM Plex Sans SemiBold" panose="020B0604020202020204" charset="0"/>
              <a:ea typeface="+mn-ea"/>
            </a:endParaRPr>
          </a:p>
          <a:p>
            <a:pPr defTabSz="386621">
              <a:defRPr/>
            </a:pP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		</a:t>
            </a:r>
            <a:r>
              <a:rPr lang="ru-RU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       </a:t>
            </a: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@igor_zuriev</a:t>
            </a:r>
          </a:p>
          <a:p>
            <a:pPr defTabSz="386621">
              <a:defRPr/>
            </a:pPr>
            <a:endParaRPr lang="ru-RU" sz="1500" dirty="0">
              <a:solidFill>
                <a:srgbClr val="FFFFFF"/>
              </a:solidFill>
              <a:latin typeface="IBM Plex Sans SemiBold" panose="020B0604020202020204" charset="0"/>
              <a:ea typeface="+mn-ea"/>
            </a:endParaRPr>
          </a:p>
          <a:p>
            <a:pPr defTabSz="386621">
              <a:defRPr/>
            </a:pPr>
            <a:r>
              <a:rPr lang="ru-RU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</a:t>
            </a: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	</a:t>
            </a:r>
            <a:r>
              <a:rPr lang="ru-RU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 	       </a:t>
            </a: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i.zuriev@gmail.com</a:t>
            </a:r>
            <a:endParaRPr lang="ru-RU" sz="1500" dirty="0">
              <a:solidFill>
                <a:srgbClr val="FFFFFF"/>
              </a:solidFill>
              <a:latin typeface="IBM Plex Sans SemiBold" panose="020B0604020202020204" charset="0"/>
              <a:ea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FEEB5BA-2766-40CF-8B8F-AB61CFAF8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390" y="3453093"/>
            <a:ext cx="338719" cy="33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40AD439-B5C6-4F17-8C35-8B40838E5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818" y="3848621"/>
            <a:ext cx="457908" cy="45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16169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6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Давайте знакомиться!</a:t>
            </a:r>
            <a:endParaRPr/>
          </a:p>
        </p:txBody>
      </p:sp>
      <p:sp>
        <p:nvSpPr>
          <p:cNvPr id="248" name="Google Shape;248;p46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235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dk1"/>
                </a:solidFill>
              </a:rPr>
              <a:t>Игорь Зуриев</a:t>
            </a:r>
            <a:endParaRPr sz="1800" dirty="0"/>
          </a:p>
        </p:txBody>
      </p:sp>
      <p:sp>
        <p:nvSpPr>
          <p:cNvPr id="249" name="Google Shape;249;p46"/>
          <p:cNvSpPr txBox="1">
            <a:spLocks noGrp="1"/>
          </p:cNvSpPr>
          <p:nvPr>
            <p:ph type="subTitle" idx="1"/>
          </p:nvPr>
        </p:nvSpPr>
        <p:spPr>
          <a:xfrm>
            <a:off x="3805200" y="1029150"/>
            <a:ext cx="4798800" cy="21236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</a:rPr>
              <a:t>Project Manager / </a:t>
            </a:r>
            <a:r>
              <a:rPr lang="ru-RU" sz="1200" dirty="0">
                <a:solidFill>
                  <a:schemeClr val="dk2"/>
                </a:solidFill>
              </a:rPr>
              <a:t>АО «МАШ»</a:t>
            </a:r>
          </a:p>
        </p:txBody>
      </p:sp>
      <p:sp>
        <p:nvSpPr>
          <p:cNvPr id="250" name="Google Shape;250;p46"/>
          <p:cNvSpPr txBox="1">
            <a:spLocks noGrp="1"/>
          </p:cNvSpPr>
          <p:nvPr>
            <p:ph type="subTitle" idx="2"/>
          </p:nvPr>
        </p:nvSpPr>
        <p:spPr>
          <a:xfrm>
            <a:off x="3805200" y="1440000"/>
            <a:ext cx="4798800" cy="2336024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</a:rPr>
              <a:t>PM в строительных и финансовых ИТ-проектах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</a:rPr>
              <a:t>Декан факультета </a:t>
            </a:r>
            <a:r>
              <a:rPr lang="ru-RU" sz="1200" dirty="0" err="1">
                <a:solidFill>
                  <a:schemeClr val="dk1"/>
                </a:solidFill>
              </a:rPr>
              <a:t>GeekBrains</a:t>
            </a:r>
            <a:br>
              <a:rPr lang="ru-RU" sz="1200" dirty="0">
                <a:solidFill>
                  <a:schemeClr val="dk1"/>
                </a:solidFill>
              </a:rPr>
            </a:br>
            <a:r>
              <a:rPr lang="ru-RU" sz="1200" dirty="0">
                <a:solidFill>
                  <a:schemeClr val="dk1"/>
                </a:solidFill>
              </a:rPr>
              <a:t>«Руководитель проектов в строительстве»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Лукойл, Проектный офис при Президенте одной из стран СНГ, Международный аэропорт Шереметьево</a:t>
            </a: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endParaRPr lang="ru-RU"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ИТ-проекты по автоматизации финансовых систем</a:t>
            </a: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endParaRPr lang="ru-RU"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Проекты по строительству ГПЗ и магистрального газопровода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45A0682-7F3B-42C7-A243-8B794C523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720000"/>
            <a:ext cx="2955009" cy="3867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13510B-EA5B-4FF1-8EBC-D12CBF6D5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314" y="3849689"/>
            <a:ext cx="1077310" cy="8166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B2E51D1-B9D3-473D-893B-10340C44F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594" y="3884218"/>
            <a:ext cx="1253867" cy="93287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73C8E07-8EB8-4C10-9E99-BC500AD28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6580" y="4411970"/>
            <a:ext cx="997330" cy="50863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A8DE90-ECB9-4F4E-8727-8A1F1777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7867" y="4442273"/>
            <a:ext cx="558326" cy="3879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План</a:t>
            </a:r>
            <a:endParaRPr dirty="0"/>
          </a:p>
        </p:txBody>
      </p:sp>
      <p:sp>
        <p:nvSpPr>
          <p:cNvPr id="276" name="Google Shape;276;p4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r>
              <a:rPr lang="en-US" dirty="0"/>
              <a:t>Bootcamp. Project manager</a:t>
            </a:r>
          </a:p>
        </p:txBody>
      </p:sp>
      <p:sp>
        <p:nvSpPr>
          <p:cNvPr id="80" name="Google Shape;360;p50">
            <a:extLst>
              <a:ext uri="{FF2B5EF4-FFF2-40B4-BE49-F238E27FC236}">
                <a16:creationId xmlns:a16="http://schemas.microsoft.com/office/drawing/2014/main" id="{6F3494B2-8D1C-4D28-A759-8E373A592E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8800" y="1040400"/>
            <a:ext cx="4032000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b="1" dirty="0">
                <a:solidFill>
                  <a:schemeClr val="accent1"/>
                </a:solidFill>
              </a:rPr>
              <a:t>С чего начать свой первый проект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dk1"/>
                </a:solidFill>
              </a:rPr>
              <a:t>Как идентифицировать заинтересованные стороны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Бизнес-функциональные требования, Техническое задание и Product Vision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такое содержание проекта и содержание продукта</a:t>
            </a:r>
            <a:endParaRPr lang="ru-RU" sz="1200" dirty="0">
              <a:solidFill>
                <a:schemeClr val="dk1"/>
              </a:solidFill>
            </a:endParaRP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такое дорожная карта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сформировать иерархическую структуру работ</a:t>
            </a:r>
            <a:endParaRPr lang="ru-RU" sz="1200" dirty="0">
              <a:solidFill>
                <a:schemeClr val="dk1"/>
              </a:solidFill>
            </a:endParaRP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построить план-график своего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идентифицировать и оценить риски проекта</a:t>
            </a:r>
            <a:endParaRPr lang="ru-RU" sz="1200" dirty="0">
              <a:solidFill>
                <a:schemeClr val="dk1"/>
              </a:solidFill>
            </a:endParaRP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определить команду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такое Устав проекта</a:t>
            </a:r>
          </a:p>
        </p:txBody>
      </p:sp>
      <p:sp>
        <p:nvSpPr>
          <p:cNvPr id="81" name="Google Shape;360;p50">
            <a:extLst>
              <a:ext uri="{FF2B5EF4-FFF2-40B4-BE49-F238E27FC236}">
                <a16:creationId xmlns:a16="http://schemas.microsoft.com/office/drawing/2014/main" id="{41A18D62-4572-443E-8E9C-564F3D290171}"/>
              </a:ext>
            </a:extLst>
          </p:cNvPr>
          <p:cNvSpPr txBox="1">
            <a:spLocks/>
          </p:cNvSpPr>
          <p:nvPr/>
        </p:nvSpPr>
        <p:spPr>
          <a:xfrm>
            <a:off x="4641741" y="1040400"/>
            <a:ext cx="4032000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начать реализацию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Традиционные методологии разработки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Итеративная разработка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Что делать, если сроки проекта близки к провалу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выстроить работу команды так, чтобы всё успеть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комбинировать различные методологии управления разработкой продукта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Управление командой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Что нужно для завершения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проанализировать свой проект при его завершении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извлечь опыт из своего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endParaRPr lang="ru-RU"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0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FF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Важная информация</a:t>
            </a:r>
            <a:endParaRPr sz="1800" dirty="0">
              <a:solidFill>
                <a:srgbClr val="FF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48" name="Google Shape;448;p60"/>
          <p:cNvSpPr txBox="1"/>
          <p:nvPr/>
        </p:nvSpPr>
        <p:spPr>
          <a:xfrm>
            <a:off x="540000" y="1604125"/>
            <a:ext cx="355892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ru-RU" sz="2000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Пройди все 20 семинаров и получи крутые штуки от </a:t>
            </a:r>
            <a:r>
              <a:rPr lang="en-US" sz="2000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GB</a:t>
            </a:r>
            <a:endParaRPr sz="2000" b="1" dirty="0">
              <a:solidFill>
                <a:schemeClr val="accent1"/>
              </a:solidFill>
            </a:endParaRPr>
          </a:p>
        </p:txBody>
      </p:sp>
      <p:sp>
        <p:nvSpPr>
          <p:cNvPr id="449" name="Google Shape;449;p6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8" name="Google Shape;1105;p105" descr="preencoded.png">
            <a:extLst>
              <a:ext uri="{FF2B5EF4-FFF2-40B4-BE49-F238E27FC236}">
                <a16:creationId xmlns:a16="http://schemas.microsoft.com/office/drawing/2014/main" id="{391ED9AA-78FD-4C8D-A91B-02963AB27C2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8066" y="1293462"/>
            <a:ext cx="3557149" cy="30693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1242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0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на семинаре сегодня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0" name="Google Shape;360;p50"/>
          <p:cNvSpPr txBox="1">
            <a:spLocks noGrp="1"/>
          </p:cNvSpPr>
          <p:nvPr>
            <p:ph type="subTitle" idx="1"/>
          </p:nvPr>
        </p:nvSpPr>
        <p:spPr>
          <a:xfrm>
            <a:off x="548750" y="1163100"/>
            <a:ext cx="5031641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С чего начать свой первый проект</a:t>
            </a: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Что такое </a:t>
            </a:r>
            <a:r>
              <a:rPr lang="en-US" sz="1600" dirty="0">
                <a:solidFill>
                  <a:schemeClr val="dk1"/>
                </a:solidFill>
              </a:rPr>
              <a:t>Project management</a:t>
            </a:r>
            <a:endParaRPr lang="ru-RU" sz="16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50000"/>
              </a:lnSpc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Жизненный цикл проекта и продукта проекта</a:t>
            </a:r>
          </a:p>
          <a:p>
            <a:pPr marL="374399" lvl="0" indent="-306599" algn="l" rtl="0">
              <a:lnSpc>
                <a:spcPct val="150000"/>
              </a:lnSpc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Фазы жизненного цикла проекта</a:t>
            </a:r>
          </a:p>
          <a:p>
            <a:pPr marL="374399" lvl="0" indent="-306599" algn="l" rtl="0">
              <a:lnSpc>
                <a:spcPct val="150000"/>
              </a:lnSpc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Кейсы</a:t>
            </a:r>
          </a:p>
        </p:txBody>
      </p:sp>
      <p:sp>
        <p:nvSpPr>
          <p:cNvPr id="361" name="Google Shape;361;p5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5" name="Google Shape;1068;p102" descr="preencoded.png">
            <a:extLst>
              <a:ext uri="{FF2B5EF4-FFF2-40B4-BE49-F238E27FC236}">
                <a16:creationId xmlns:a16="http://schemas.microsoft.com/office/drawing/2014/main" id="{DFDD7D0F-5A6F-4725-A6AF-001B0A59EEA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2513" y="2557907"/>
            <a:ext cx="1541487" cy="2223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 такое </a:t>
            </a:r>
            <a:r>
              <a:rPr lang="en-US" dirty="0"/>
              <a:t>Project management</a:t>
            </a:r>
            <a:r>
              <a:rPr lang="ru-RU" dirty="0"/>
              <a:t>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0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Железный треугольник проекта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1" name="Google Shape;361;p5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3D38812-6017-46D6-920A-76212B40C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24" y="1429443"/>
            <a:ext cx="3877491" cy="306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10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0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-US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PMBOK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1" name="Google Shape;361;p5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5" name="Google Shape;383;p5">
            <a:extLst>
              <a:ext uri="{FF2B5EF4-FFF2-40B4-BE49-F238E27FC236}">
                <a16:creationId xmlns:a16="http://schemas.microsoft.com/office/drawing/2014/main" id="{707B7106-C128-4675-B6EA-DFDFE7776669}"/>
              </a:ext>
            </a:extLst>
          </p:cNvPr>
          <p:cNvSpPr txBox="1"/>
          <p:nvPr/>
        </p:nvSpPr>
        <p:spPr>
          <a:xfrm>
            <a:off x="548750" y="1607038"/>
            <a:ext cx="4526945" cy="2000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49263" marR="0" lvl="0" indent="-449263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Wingdings" panose="05000000000000000000" pitchFamily="2" charset="2"/>
              <a:buChar char="q"/>
              <a:tabLst/>
              <a:defRPr/>
            </a:pPr>
            <a:r>
              <a:rPr lang="ru-RU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Свод знаний по управлению проектами (англ. Project Management Body Of </a:t>
            </a:r>
            <a:r>
              <a:rPr lang="ru-RU" dirty="0" err="1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Knowledge</a:t>
            </a:r>
            <a:r>
              <a:rPr lang="ru-RU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)</a:t>
            </a:r>
          </a:p>
          <a:p>
            <a:pPr marL="449263" marR="0" lvl="0" indent="-449263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Wingdings" panose="05000000000000000000" pitchFamily="2" charset="2"/>
              <a:buChar char="q"/>
              <a:tabLst/>
              <a:defRPr/>
            </a:pPr>
            <a:r>
              <a:rPr lang="ru-RU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стандарт разработан PMI</a:t>
            </a:r>
          </a:p>
          <a:p>
            <a:pPr marL="449263" marR="0" lvl="0" indent="-449263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Wingdings" panose="05000000000000000000" pitchFamily="2" charset="2"/>
              <a:buChar char="q"/>
              <a:tabLst/>
              <a:defRPr/>
            </a:pPr>
            <a:r>
              <a:rPr lang="ru-RU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основной справочный материал и руководство для профессионалов</a:t>
            </a:r>
          </a:p>
          <a:p>
            <a:pPr marL="449263" marR="0" lvl="0" indent="-449263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Wingdings" panose="05000000000000000000" pitchFamily="2" charset="2"/>
              <a:buChar char="q"/>
              <a:tabLst/>
              <a:defRPr/>
            </a:pPr>
            <a:r>
              <a:rPr lang="ru-RU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самое актуальное издание — 7, (2021 г.)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2E38FB37-FD55-4926-B572-915F40607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912" y="1607038"/>
            <a:ext cx="3528650" cy="1929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369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manager</a:t>
            </a:r>
            <a:r>
              <a:rPr lang="ru-RU" dirty="0"/>
              <a:t> и </a:t>
            </a:r>
            <a:r>
              <a:rPr lang="en-US" dirty="0"/>
              <a:t>Product owner</a:t>
            </a:r>
            <a:br>
              <a:rPr lang="en-US" dirty="0"/>
            </a:br>
            <a:r>
              <a:rPr lang="ru-RU" dirty="0"/>
              <a:t>В чём разница?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2694883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853</TotalTime>
  <Words>552</Words>
  <Application>Microsoft Office PowerPoint</Application>
  <PresentationFormat>Экран (16:9)</PresentationFormat>
  <Paragraphs>104</Paragraphs>
  <Slides>18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18</vt:i4>
      </vt:variant>
    </vt:vector>
  </HeadingPairs>
  <TitlesOfParts>
    <vt:vector size="28" baseType="lpstr">
      <vt:lpstr>Calibri</vt:lpstr>
      <vt:lpstr>IBM Plex Sans</vt:lpstr>
      <vt:lpstr>Arial</vt:lpstr>
      <vt:lpstr>Roboto</vt:lpstr>
      <vt:lpstr>Wingdings</vt:lpstr>
      <vt:lpstr>IBM Plex Sans SemiBold</vt:lpstr>
      <vt:lpstr>Simple Light</vt:lpstr>
      <vt:lpstr>Макет шаблона GB</vt:lpstr>
      <vt:lpstr>4_Office Theme</vt:lpstr>
      <vt:lpstr>1_Макет шаблона GB</vt:lpstr>
      <vt:lpstr>Bootcamp Project Manager</vt:lpstr>
      <vt:lpstr>Игорь Зуриев</vt:lpstr>
      <vt:lpstr>План</vt:lpstr>
      <vt:lpstr>Презентация PowerPoint</vt:lpstr>
      <vt:lpstr>Что будет на семинаре сегодня</vt:lpstr>
      <vt:lpstr>Что такое Project management?</vt:lpstr>
      <vt:lpstr>Железный треугольник проекта</vt:lpstr>
      <vt:lpstr>PMBOK</vt:lpstr>
      <vt:lpstr>Project manager и Product owner В чём разница?</vt:lpstr>
      <vt:lpstr>Жизненный цикл проекта </vt:lpstr>
      <vt:lpstr>С чего начать свой первый проект?</vt:lpstr>
      <vt:lpstr>Жизненный цикл проекта </vt:lpstr>
      <vt:lpstr>Презентация PowerPoint</vt:lpstr>
      <vt:lpstr>Кейсы</vt:lpstr>
      <vt:lpstr>Презентация PowerPoint</vt:lpstr>
      <vt:lpstr>Презентация PowerPoint</vt:lpstr>
      <vt:lpstr>Поделитесь с нами обратной связью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Жизненный цикл проекта</dc:title>
  <cp:lastModifiedBy>Игорь Зуриев</cp:lastModifiedBy>
  <cp:revision>55</cp:revision>
  <dcterms:modified xsi:type="dcterms:W3CDTF">2022-04-28T13:13:43Z</dcterms:modified>
</cp:coreProperties>
</file>